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harts/colors2.xml" ContentType="application/vnd.ms-office.chartcolorstyl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1.xml" ContentType="application/vnd.ms-office.chartcolorstyle+xml"/>
  <Override PartName="/ppt/diagrams/quickStyle1.xml" ContentType="application/vnd.openxmlformats-officedocument.drawingml.diagramStyle+xml"/>
  <Override PartName="/ppt/charts/style1.xml" ContentType="application/vnd.ms-office.chartstyle+xml"/>
  <Override PartName="/ppt/charts/chart1.xml" ContentType="application/vnd.openxmlformats-officedocument.drawingml.chart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43891200" cy="32918400"/>
  <p:notesSz cx="6858000" cy="9144000"/>
  <p:defaultTextStyle>
    <a:defPPr>
      <a:defRPr lang="en-US"/>
    </a:defPPr>
    <a:lvl1pPr algn="l" defTabSz="2193673" rtl="0" fontAlgn="base">
      <a:spcBef>
        <a:spcPct val="0"/>
      </a:spcBef>
      <a:spcAft>
        <a:spcPct val="0"/>
      </a:spcAft>
      <a:defRPr sz="863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2193673" indent="-1736525" algn="l" defTabSz="2193673" rtl="0" fontAlgn="base">
      <a:spcBef>
        <a:spcPct val="0"/>
      </a:spcBef>
      <a:spcAft>
        <a:spcPct val="0"/>
      </a:spcAft>
      <a:defRPr sz="863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4387346" indent="-3473052" algn="l" defTabSz="2193673" rtl="0" fontAlgn="base">
      <a:spcBef>
        <a:spcPct val="0"/>
      </a:spcBef>
      <a:spcAft>
        <a:spcPct val="0"/>
      </a:spcAft>
      <a:defRPr sz="863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6582607" indent="-5211165" algn="l" defTabSz="2193673" rtl="0" fontAlgn="base">
      <a:spcBef>
        <a:spcPct val="0"/>
      </a:spcBef>
      <a:spcAft>
        <a:spcPct val="0"/>
      </a:spcAft>
      <a:defRPr sz="863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8776280" indent="-6947690" algn="l" defTabSz="2193673" rtl="0" fontAlgn="base">
      <a:spcBef>
        <a:spcPct val="0"/>
      </a:spcBef>
      <a:spcAft>
        <a:spcPct val="0"/>
      </a:spcAft>
      <a:defRPr sz="863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5738" algn="l" defTabSz="457148" rtl="0" eaLnBrk="1" latinLnBrk="0" hangingPunct="1">
      <a:defRPr sz="863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2885" algn="l" defTabSz="457148" rtl="0" eaLnBrk="1" latinLnBrk="0" hangingPunct="1">
      <a:defRPr sz="863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033" algn="l" defTabSz="457148" rtl="0" eaLnBrk="1" latinLnBrk="0" hangingPunct="1">
      <a:defRPr sz="863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181" algn="l" defTabSz="457148" rtl="0" eaLnBrk="1" latinLnBrk="0" hangingPunct="1">
      <a:defRPr sz="863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138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B3B"/>
    <a:srgbClr val="0E0F33"/>
    <a:srgbClr val="F2E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6314" autoAdjust="0"/>
  </p:normalViewPr>
  <p:slideViewPr>
    <p:cSldViewPr snapToGrid="0" snapToObjects="1">
      <p:cViewPr>
        <p:scale>
          <a:sx n="20" d="100"/>
          <a:sy n="20" d="100"/>
        </p:scale>
        <p:origin x="660" y="12"/>
      </p:cViewPr>
      <p:guideLst>
        <p:guide orient="horz" pos="10368"/>
        <p:guide pos="1382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handoutMaster" Target="handoutMasters/handoutMaster1.xml"/><Relationship Id="rId9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Standard Spread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0% Slag (Alternative Paste)</c:v>
                </c:pt>
                <c:pt idx="1">
                  <c:v>30% Slag</c:v>
                </c:pt>
                <c:pt idx="2">
                  <c:v>40% Slag</c:v>
                </c:pt>
                <c:pt idx="3">
                  <c:v>50% Slag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288</c:v>
                </c:pt>
                <c:pt idx="1">
                  <c:v>300</c:v>
                </c:pt>
                <c:pt idx="2">
                  <c:v>305</c:v>
                </c:pt>
                <c:pt idx="3">
                  <c:v>310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29-4BB9-A599-0BED88DA03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80939168"/>
        <c:axId val="480929368"/>
      </c:barChart>
      <c:lineChart>
        <c:grouping val="standard"/>
        <c:varyColors val="0"/>
        <c:ser>
          <c:idx val="1"/>
          <c:order val="1"/>
          <c:tx>
            <c:v>Avg. 28-Day Strength, f'c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Sheet1!$C$2:$C$5</c:f>
              <c:numCache>
                <c:formatCode>General</c:formatCode>
                <c:ptCount val="4"/>
                <c:pt idx="0">
                  <c:v>164</c:v>
                </c:pt>
                <c:pt idx="1">
                  <c:v>164</c:v>
                </c:pt>
                <c:pt idx="2">
                  <c:v>161</c:v>
                </c:pt>
                <c:pt idx="3">
                  <c:v>153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29-4BB9-A599-0BED88DA03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0930152"/>
        <c:axId val="480929760"/>
      </c:lineChart>
      <c:catAx>
        <c:axId val="4809391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Cement Replacement by slag (%)</a:t>
                </a:r>
              </a:p>
            </c:rich>
          </c:tx>
          <c:layout>
            <c:manualLayout>
              <c:xMode val="edge"/>
              <c:yMode val="edge"/>
              <c:x val="0.32193520758333172"/>
              <c:y val="0.874650200484049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80929368"/>
        <c:crosses val="autoZero"/>
        <c:auto val="1"/>
        <c:lblAlgn val="ctr"/>
        <c:lblOffset val="100"/>
        <c:noMultiLvlLbl val="0"/>
      </c:catAx>
      <c:valAx>
        <c:axId val="480929368"/>
        <c:scaling>
          <c:orientation val="minMax"/>
          <c:min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Spread (mm)</a:t>
                </a:r>
              </a:p>
            </c:rich>
          </c:tx>
          <c:layout>
            <c:manualLayout>
              <c:xMode val="edge"/>
              <c:yMode val="edge"/>
              <c:x val="0"/>
              <c:y val="0.33984660977638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80939168"/>
        <c:crosses val="autoZero"/>
        <c:crossBetween val="between"/>
      </c:valAx>
      <c:valAx>
        <c:axId val="480929760"/>
        <c:scaling>
          <c:orientation val="minMax"/>
          <c:min val="13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Compressive Strength (MPa)</a:t>
                </a:r>
              </a:p>
            </c:rich>
          </c:tx>
          <c:layout>
            <c:manualLayout>
              <c:xMode val="edge"/>
              <c:yMode val="edge"/>
              <c:x val="0.95807353504478421"/>
              <c:y val="0.175979319020029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out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80930152"/>
        <c:crosses val="max"/>
        <c:crossBetween val="between"/>
        <c:majorUnit val="10"/>
      </c:valAx>
      <c:catAx>
        <c:axId val="480930152"/>
        <c:scaling>
          <c:orientation val="minMax"/>
        </c:scaling>
        <c:delete val="1"/>
        <c:axPos val="b"/>
        <c:majorTickMark val="out"/>
        <c:minorTickMark val="none"/>
        <c:tickLblPos val="nextTo"/>
        <c:crossAx val="4809297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5285372632792424E-2"/>
          <c:y val="0.11433695073666214"/>
          <c:w val="0.84347776382736439"/>
          <c:h val="8.47244692518899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Standard Spread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10% </c:v>
                </c:pt>
                <c:pt idx="1">
                  <c:v>15%</c:v>
                </c:pt>
                <c:pt idx="2">
                  <c:v>20%</c:v>
                </c:pt>
                <c:pt idx="3">
                  <c:v>25%                                (Alternative Paste)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285.3</c:v>
                </c:pt>
                <c:pt idx="1">
                  <c:v>285.3</c:v>
                </c:pt>
                <c:pt idx="2">
                  <c:v>295.3</c:v>
                </c:pt>
                <c:pt idx="3">
                  <c:v>287.8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0F-44D1-82E1-0532B141FE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80931720"/>
        <c:axId val="480932112"/>
      </c:barChart>
      <c:lineChart>
        <c:grouping val="standard"/>
        <c:varyColors val="0"/>
        <c:ser>
          <c:idx val="1"/>
          <c:order val="1"/>
          <c:tx>
            <c:v>Avg. 28-day Strength, f'c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Sheet1!$C$2:$C$5</c:f>
              <c:numCache>
                <c:formatCode>0</c:formatCode>
                <c:ptCount val="4"/>
                <c:pt idx="0">
                  <c:v>156.17174999999997</c:v>
                </c:pt>
                <c:pt idx="1">
                  <c:v>164.16994999999997</c:v>
                </c:pt>
                <c:pt idx="2">
                  <c:v>174.92615000000001</c:v>
                </c:pt>
                <c:pt idx="3">
                  <c:v>164.16994999999997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0F-44D1-82E1-0532B141FE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0942304"/>
        <c:axId val="480932504"/>
      </c:lineChart>
      <c:catAx>
        <c:axId val="4809317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Silica Fume/Cement Mass Ratio (%)</a:t>
                </a:r>
              </a:p>
            </c:rich>
          </c:tx>
          <c:layout>
            <c:manualLayout>
              <c:xMode val="edge"/>
              <c:yMode val="edge"/>
              <c:x val="0.16638415655206151"/>
              <c:y val="0.842329948378546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80932112"/>
        <c:crosses val="autoZero"/>
        <c:auto val="1"/>
        <c:lblAlgn val="ctr"/>
        <c:lblOffset val="100"/>
        <c:noMultiLvlLbl val="0"/>
      </c:catAx>
      <c:valAx>
        <c:axId val="480932112"/>
        <c:scaling>
          <c:orientation val="minMax"/>
          <c:min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Spread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80931720"/>
        <c:crosses val="autoZero"/>
        <c:crossBetween val="between"/>
        <c:majorUnit val="10"/>
      </c:valAx>
      <c:valAx>
        <c:axId val="480932504"/>
        <c:scaling>
          <c:orientation val="minMax"/>
          <c:min val="13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Compressive Strength (MPa)</a:t>
                </a:r>
              </a:p>
            </c:rich>
          </c:tx>
          <c:layout>
            <c:manualLayout>
              <c:xMode val="edge"/>
              <c:yMode val="edge"/>
              <c:x val="0.95529284070834819"/>
              <c:y val="0.117079014955365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1"/>
        <c:majorTickMark val="cross"/>
        <c:minorTickMark val="out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80942304"/>
        <c:crosses val="max"/>
        <c:crossBetween val="between"/>
        <c:majorUnit val="10"/>
      </c:valAx>
      <c:catAx>
        <c:axId val="480942304"/>
        <c:scaling>
          <c:orientation val="minMax"/>
        </c:scaling>
        <c:delete val="1"/>
        <c:axPos val="b"/>
        <c:majorTickMark val="out"/>
        <c:minorTickMark val="none"/>
        <c:tickLblPos val="nextTo"/>
        <c:crossAx val="4809325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4285378130903209E-2"/>
          <c:y val="7.8107639356697468E-7"/>
          <c:w val="0.83781900593879466"/>
          <c:h val="6.79228628618854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C19ECF-968C-4567-89EE-86252F5DE58A}" type="doc">
      <dgm:prSet loTypeId="urn:microsoft.com/office/officeart/2005/8/layout/radial4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FAFA0648-DBB3-445C-8252-7D6D13AC577E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Sustainable infrastructure with enhanced life span</a:t>
          </a:r>
          <a:endParaRPr lang="en-US" sz="3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6DA197-C8EC-4F0D-9805-ECBAA85E6FFD}" type="parTrans" cxnId="{A5BF14D8-3C0E-4D18-BAAD-FBB3298BC16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E024B8-D6F7-44F6-8A19-5BDB010F37C5}" type="sibTrans" cxnId="{A5BF14D8-3C0E-4D18-BAAD-FBB3298BC16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E63BDA-C7F7-4B81-B35D-1430ABE7D53E}">
      <dgm:prSet phldrT="[Text]" custT="1"/>
      <dgm:spPr/>
      <dgm:t>
        <a:bodyPr/>
        <a:lstStyle/>
        <a:p>
          <a:r>
            <a: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Aging of Infrastructure</a:t>
          </a:r>
          <a:endParaRPr lang="en-US" sz="3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CB797B-A4B0-4994-9F48-829C07DE2092}" type="parTrans" cxnId="{B18723FC-4B9C-4672-AF1A-7A9418B7D344}">
      <dgm:prSet/>
      <dgm:spPr>
        <a:solidFill>
          <a:schemeClr val="tx1"/>
        </a:solidFill>
      </dgm:spPr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AF5240-B6C6-4C45-A56C-DB5FC40BDB06}" type="sibTrans" cxnId="{B18723FC-4B9C-4672-AF1A-7A9418B7D3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BC4FA7-6652-4092-9D1A-64151A968E74}">
      <dgm:prSet phldrT="[Text]" custT="1"/>
      <dgm:spPr/>
      <dgm:t>
        <a:bodyPr/>
        <a:lstStyle/>
        <a:p>
          <a:r>
            <a: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Increased Traffic Loads</a:t>
          </a:r>
          <a:endParaRPr lang="en-US" sz="3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4B64A5-7C8F-4236-8CC8-73E249E119E3}" type="parTrans" cxnId="{B35FA13C-2F21-4700-88F6-A8BFD0839E09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US" sz="3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A696AF-0AC3-4FC5-AC96-3BB3A814A797}" type="sibTrans" cxnId="{B35FA13C-2F21-4700-88F6-A8BFD0839E09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7F6A48-E378-4D5A-B1BE-F61DF042C16F}">
      <dgm:prSet phldrT="[Text]" custT="1"/>
      <dgm:spPr/>
      <dgm:t>
        <a:bodyPr/>
        <a:lstStyle/>
        <a:p>
          <a:r>
            <a: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High Economical Impact</a:t>
          </a:r>
          <a:endParaRPr lang="en-US" sz="3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52D1C7-05FD-411F-8EEC-39B29E49AE48}" type="parTrans" cxnId="{C4DCA535-F1D0-488D-9AE8-DDADF53AE2F3}">
      <dgm:prSet/>
      <dgm:spPr>
        <a:solidFill>
          <a:schemeClr val="tx1"/>
        </a:solidFill>
      </dgm:spPr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82D492-AFD0-41CE-BEAF-AEB9D1ADB34E}" type="sibTrans" cxnId="{C4DCA535-F1D0-488D-9AE8-DDADF53AE2F3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9D7471-6C14-4949-A8C3-403F8D482CB8}" type="pres">
      <dgm:prSet presAssocID="{34C19ECF-968C-4567-89EE-86252F5DE58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74BE0F-C096-47D3-B1C0-963FFCA5C2AA}" type="pres">
      <dgm:prSet presAssocID="{FAFA0648-DBB3-445C-8252-7D6D13AC577E}" presName="centerShape" presStyleLbl="node0" presStyleIdx="0" presStyleCnt="1" custScaleX="135475" custScaleY="83199"/>
      <dgm:spPr/>
      <dgm:t>
        <a:bodyPr/>
        <a:lstStyle/>
        <a:p>
          <a:endParaRPr lang="en-US"/>
        </a:p>
      </dgm:t>
    </dgm:pt>
    <dgm:pt modelId="{922A2164-C4B3-4134-8D0A-E4067691832A}" type="pres">
      <dgm:prSet presAssocID="{E7CB797B-A4B0-4994-9F48-829C07DE2092}" presName="parTrans" presStyleLbl="bgSibTrans2D1" presStyleIdx="0" presStyleCnt="3" custScaleX="114597" custScaleY="57338"/>
      <dgm:spPr/>
      <dgm:t>
        <a:bodyPr/>
        <a:lstStyle/>
        <a:p>
          <a:endParaRPr lang="en-US"/>
        </a:p>
      </dgm:t>
    </dgm:pt>
    <dgm:pt modelId="{CCE783D2-D497-49BD-9691-6FA4700BAA62}" type="pres">
      <dgm:prSet presAssocID="{4AE63BDA-C7F7-4B81-B35D-1430ABE7D53E}" presName="node" presStyleLbl="node1" presStyleIdx="0" presStyleCnt="3" custScaleX="115701" custScaleY="857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AC498-0B32-477C-9CF2-4794703EADF2}" type="pres">
      <dgm:prSet presAssocID="{A04B64A5-7C8F-4236-8CC8-73E249E119E3}" presName="parTrans" presStyleLbl="bgSibTrans2D1" presStyleIdx="1" presStyleCnt="3" custScaleX="102835" custScaleY="75729" custLinFactNeighborX="-998" custLinFactNeighborY="16079"/>
      <dgm:spPr/>
      <dgm:t>
        <a:bodyPr/>
        <a:lstStyle/>
        <a:p>
          <a:endParaRPr lang="en-US"/>
        </a:p>
      </dgm:t>
    </dgm:pt>
    <dgm:pt modelId="{13DCC1FC-77CA-4E11-81ED-0E3C4E07384B}" type="pres">
      <dgm:prSet presAssocID="{1CBC4FA7-6652-4092-9D1A-64151A968E74}" presName="node" presStyleLbl="node1" presStyleIdx="1" presStyleCnt="3" custScaleX="97633" custScaleY="52345" custRadScaleRad="80765" custRadScaleInc="-6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5F6A59-6777-40F6-93BE-54CD37F84A45}" type="pres">
      <dgm:prSet presAssocID="{1C52D1C7-05FD-411F-8EEC-39B29E49AE48}" presName="parTrans" presStyleLbl="bgSibTrans2D1" presStyleIdx="2" presStyleCnt="3" custScaleX="126623" custScaleY="56032" custLinFactNeighborX="4988" custLinFactNeighborY="-5360"/>
      <dgm:spPr/>
      <dgm:t>
        <a:bodyPr/>
        <a:lstStyle/>
        <a:p>
          <a:endParaRPr lang="en-US"/>
        </a:p>
      </dgm:t>
    </dgm:pt>
    <dgm:pt modelId="{BCCDEDE3-AA78-4C63-AC4B-C81F70A20BA5}" type="pres">
      <dgm:prSet presAssocID="{F37F6A48-E378-4D5A-B1BE-F61DF042C16F}" presName="node" presStyleLbl="node1" presStyleIdx="2" presStyleCnt="3" custScaleX="107390" custScaleY="857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9A5A5E-E51A-4BA0-A659-13102F18C3E7}" type="presOf" srcId="{F37F6A48-E378-4D5A-B1BE-F61DF042C16F}" destId="{BCCDEDE3-AA78-4C63-AC4B-C81F70A20BA5}" srcOrd="0" destOrd="0" presId="urn:microsoft.com/office/officeart/2005/8/layout/radial4"/>
    <dgm:cxn modelId="{A5BF14D8-3C0E-4D18-BAAD-FBB3298BC16A}" srcId="{34C19ECF-968C-4567-89EE-86252F5DE58A}" destId="{FAFA0648-DBB3-445C-8252-7D6D13AC577E}" srcOrd="0" destOrd="0" parTransId="{4A6DA197-C8EC-4F0D-9805-ECBAA85E6FFD}" sibTransId="{FAE024B8-D6F7-44F6-8A19-5BDB010F37C5}"/>
    <dgm:cxn modelId="{14AB6CB2-546D-4AF1-AEE1-1AFD1EA616A8}" type="presOf" srcId="{34C19ECF-968C-4567-89EE-86252F5DE58A}" destId="{919D7471-6C14-4949-A8C3-403F8D482CB8}" srcOrd="0" destOrd="0" presId="urn:microsoft.com/office/officeart/2005/8/layout/radial4"/>
    <dgm:cxn modelId="{B35FA13C-2F21-4700-88F6-A8BFD0839E09}" srcId="{FAFA0648-DBB3-445C-8252-7D6D13AC577E}" destId="{1CBC4FA7-6652-4092-9D1A-64151A968E74}" srcOrd="1" destOrd="0" parTransId="{A04B64A5-7C8F-4236-8CC8-73E249E119E3}" sibTransId="{DBA696AF-0AC3-4FC5-AC96-3BB3A814A797}"/>
    <dgm:cxn modelId="{B9AAB468-8C67-4E06-969A-31898FF27FCD}" type="presOf" srcId="{1C52D1C7-05FD-411F-8EEC-39B29E49AE48}" destId="{945F6A59-6777-40F6-93BE-54CD37F84A45}" srcOrd="0" destOrd="0" presId="urn:microsoft.com/office/officeart/2005/8/layout/radial4"/>
    <dgm:cxn modelId="{3F3167EA-B6A7-4016-AF20-7B6E32781175}" type="presOf" srcId="{1CBC4FA7-6652-4092-9D1A-64151A968E74}" destId="{13DCC1FC-77CA-4E11-81ED-0E3C4E07384B}" srcOrd="0" destOrd="0" presId="urn:microsoft.com/office/officeart/2005/8/layout/radial4"/>
    <dgm:cxn modelId="{C4DCA535-F1D0-488D-9AE8-DDADF53AE2F3}" srcId="{FAFA0648-DBB3-445C-8252-7D6D13AC577E}" destId="{F37F6A48-E378-4D5A-B1BE-F61DF042C16F}" srcOrd="2" destOrd="0" parTransId="{1C52D1C7-05FD-411F-8EEC-39B29E49AE48}" sibTransId="{C282D492-AFD0-41CE-BEAF-AEB9D1ADB34E}"/>
    <dgm:cxn modelId="{3D3EA5FD-CAD7-486C-B013-AF58CFB8AF93}" type="presOf" srcId="{E7CB797B-A4B0-4994-9F48-829C07DE2092}" destId="{922A2164-C4B3-4134-8D0A-E4067691832A}" srcOrd="0" destOrd="0" presId="urn:microsoft.com/office/officeart/2005/8/layout/radial4"/>
    <dgm:cxn modelId="{B18723FC-4B9C-4672-AF1A-7A9418B7D344}" srcId="{FAFA0648-DBB3-445C-8252-7D6D13AC577E}" destId="{4AE63BDA-C7F7-4B81-B35D-1430ABE7D53E}" srcOrd="0" destOrd="0" parTransId="{E7CB797B-A4B0-4994-9F48-829C07DE2092}" sibTransId="{C8AF5240-B6C6-4C45-A56C-DB5FC40BDB06}"/>
    <dgm:cxn modelId="{47DDCD2F-05B5-492A-855B-983F609D8D9C}" type="presOf" srcId="{4AE63BDA-C7F7-4B81-B35D-1430ABE7D53E}" destId="{CCE783D2-D497-49BD-9691-6FA4700BAA62}" srcOrd="0" destOrd="0" presId="urn:microsoft.com/office/officeart/2005/8/layout/radial4"/>
    <dgm:cxn modelId="{ABC72075-0734-459E-B3C1-A298EB98D2D1}" type="presOf" srcId="{FAFA0648-DBB3-445C-8252-7D6D13AC577E}" destId="{9C74BE0F-C096-47D3-B1C0-963FFCA5C2AA}" srcOrd="0" destOrd="0" presId="urn:microsoft.com/office/officeart/2005/8/layout/radial4"/>
    <dgm:cxn modelId="{E129F6EA-2521-4999-91E8-D785DD3C8069}" type="presOf" srcId="{A04B64A5-7C8F-4236-8CC8-73E249E119E3}" destId="{407AC498-0B32-477C-9CF2-4794703EADF2}" srcOrd="0" destOrd="0" presId="urn:microsoft.com/office/officeart/2005/8/layout/radial4"/>
    <dgm:cxn modelId="{F8D8E0DF-8412-4530-8815-E7F5C4A5D15F}" type="presParOf" srcId="{919D7471-6C14-4949-A8C3-403F8D482CB8}" destId="{9C74BE0F-C096-47D3-B1C0-963FFCA5C2AA}" srcOrd="0" destOrd="0" presId="urn:microsoft.com/office/officeart/2005/8/layout/radial4"/>
    <dgm:cxn modelId="{DBDB839E-74C7-4874-AE79-AA583474795F}" type="presParOf" srcId="{919D7471-6C14-4949-A8C3-403F8D482CB8}" destId="{922A2164-C4B3-4134-8D0A-E4067691832A}" srcOrd="1" destOrd="0" presId="urn:microsoft.com/office/officeart/2005/8/layout/radial4"/>
    <dgm:cxn modelId="{F888D607-6A6C-40AB-9386-C7707138AEF5}" type="presParOf" srcId="{919D7471-6C14-4949-A8C3-403F8D482CB8}" destId="{CCE783D2-D497-49BD-9691-6FA4700BAA62}" srcOrd="2" destOrd="0" presId="urn:microsoft.com/office/officeart/2005/8/layout/radial4"/>
    <dgm:cxn modelId="{CF9065CA-DB36-4675-8F32-C3E8F956775B}" type="presParOf" srcId="{919D7471-6C14-4949-A8C3-403F8D482CB8}" destId="{407AC498-0B32-477C-9CF2-4794703EADF2}" srcOrd="3" destOrd="0" presId="urn:microsoft.com/office/officeart/2005/8/layout/radial4"/>
    <dgm:cxn modelId="{6D18D94C-84FD-4561-833F-034E76BB0987}" type="presParOf" srcId="{919D7471-6C14-4949-A8C3-403F8D482CB8}" destId="{13DCC1FC-77CA-4E11-81ED-0E3C4E07384B}" srcOrd="4" destOrd="0" presId="urn:microsoft.com/office/officeart/2005/8/layout/radial4"/>
    <dgm:cxn modelId="{C9DB17FD-8562-4AC7-81E4-E555AF33175D}" type="presParOf" srcId="{919D7471-6C14-4949-A8C3-403F8D482CB8}" destId="{945F6A59-6777-40F6-93BE-54CD37F84A45}" srcOrd="5" destOrd="0" presId="urn:microsoft.com/office/officeart/2005/8/layout/radial4"/>
    <dgm:cxn modelId="{D8CD7FFA-00B8-4912-BDCB-553B6D071B79}" type="presParOf" srcId="{919D7471-6C14-4949-A8C3-403F8D482CB8}" destId="{BCCDEDE3-AA78-4C63-AC4B-C81F70A20BA5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4BE0F-C096-47D3-B1C0-963FFCA5C2AA}">
      <dsp:nvSpPr>
        <dsp:cNvPr id="0" name=""/>
        <dsp:cNvSpPr/>
      </dsp:nvSpPr>
      <dsp:spPr>
        <a:xfrm>
          <a:off x="4314470" y="3423935"/>
          <a:ext cx="3777421" cy="23198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Sustainable infrastructure with enhanced life span</a:t>
          </a:r>
          <a:endParaRPr lang="en-US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67660" y="3763665"/>
        <a:ext cx="2671041" cy="1640360"/>
      </dsp:txXfrm>
    </dsp:sp>
    <dsp:sp modelId="{922A2164-C4B3-4134-8D0A-E4067691832A}">
      <dsp:nvSpPr>
        <dsp:cNvPr id="0" name=""/>
        <dsp:cNvSpPr/>
      </dsp:nvSpPr>
      <dsp:spPr>
        <a:xfrm rot="12900000">
          <a:off x="2876670" y="2837236"/>
          <a:ext cx="2314912" cy="455641"/>
        </a:xfrm>
        <a:prstGeom prst="lef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783D2-D497-49BD-9691-6FA4700BAA62}">
      <dsp:nvSpPr>
        <dsp:cNvPr id="0" name=""/>
        <dsp:cNvSpPr/>
      </dsp:nvSpPr>
      <dsp:spPr>
        <a:xfrm>
          <a:off x="1674381" y="1577224"/>
          <a:ext cx="3064764" cy="18170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Aging of Infrastructure</a:t>
          </a:r>
          <a:endParaRPr lang="en-US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27600" y="1630443"/>
        <a:ext cx="2958326" cy="1710577"/>
      </dsp:txXfrm>
    </dsp:sp>
    <dsp:sp modelId="{407AC498-0B32-477C-9CF2-4794703EADF2}">
      <dsp:nvSpPr>
        <dsp:cNvPr id="0" name=""/>
        <dsp:cNvSpPr/>
      </dsp:nvSpPr>
      <dsp:spPr>
        <a:xfrm rot="16175196">
          <a:off x="5299161" y="2304297"/>
          <a:ext cx="1743795" cy="601787"/>
        </a:xfrm>
        <a:prstGeom prst="leftArrow">
          <a:avLst>
            <a:gd name="adj1" fmla="val 60000"/>
            <a:gd name="adj2" fmla="val 5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DCC1FC-77CA-4E11-81ED-0E3C4E07384B}">
      <dsp:nvSpPr>
        <dsp:cNvPr id="0" name=""/>
        <dsp:cNvSpPr/>
      </dsp:nvSpPr>
      <dsp:spPr>
        <a:xfrm>
          <a:off x="4888781" y="1074960"/>
          <a:ext cx="2586166" cy="1109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Increased Traffic Loads</a:t>
          </a:r>
          <a:endParaRPr lang="en-US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21269" y="1107448"/>
        <a:ext cx="2521190" cy="1044262"/>
      </dsp:txXfrm>
    </dsp:sp>
    <dsp:sp modelId="{945F6A59-6777-40F6-93BE-54CD37F84A45}">
      <dsp:nvSpPr>
        <dsp:cNvPr id="0" name=""/>
        <dsp:cNvSpPr/>
      </dsp:nvSpPr>
      <dsp:spPr>
        <a:xfrm rot="19500000">
          <a:off x="7194074" y="2799832"/>
          <a:ext cx="2557843" cy="445263"/>
        </a:xfrm>
        <a:prstGeom prst="lef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CDEDE3-AA78-4C63-AC4B-C81F70A20BA5}">
      <dsp:nvSpPr>
        <dsp:cNvPr id="0" name=""/>
        <dsp:cNvSpPr/>
      </dsp:nvSpPr>
      <dsp:spPr>
        <a:xfrm>
          <a:off x="7777290" y="1577224"/>
          <a:ext cx="2844616" cy="18170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High Economical Impact</a:t>
          </a:r>
          <a:endParaRPr lang="en-US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30509" y="1630443"/>
        <a:ext cx="2738178" cy="17105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21945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219456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B3BCA96-AA2C-0743-9CFE-8FE2649A7D4D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21945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219456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60DC7FA-5E92-7F4A-8DB4-2367971C91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62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DE0E2-86A7-4916-B723-754328BD2D1B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8789F-EB83-4221-A7F4-CD9FF40A8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47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7068" y="3609701"/>
            <a:ext cx="37307520" cy="2219558"/>
          </a:xfrm>
          <a:prstGeom prst="rect">
            <a:avLst/>
          </a:prstGeom>
        </p:spPr>
        <p:txBody>
          <a:bodyPr lIns="417010" tIns="208505" rIns="417010" bIns="208505"/>
          <a:lstStyle>
            <a:lvl1pPr algn="l">
              <a:defRPr sz="12500" b="1" i="0">
                <a:solidFill>
                  <a:srgbClr val="F2EBCD"/>
                </a:solidFill>
                <a:latin typeface="Rockwell"/>
                <a:cs typeface="Rockwel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5648" y="6631480"/>
            <a:ext cx="30723840" cy="2554559"/>
          </a:xfrm>
          <a:prstGeom prst="rect">
            <a:avLst/>
          </a:prstGeom>
        </p:spPr>
        <p:txBody>
          <a:bodyPr lIns="417010" tIns="208505" rIns="417010" bIns="208505"/>
          <a:lstStyle>
            <a:lvl1pPr marL="0" indent="0" algn="l">
              <a:buNone/>
              <a:defRPr sz="7000" b="0" i="0">
                <a:solidFill>
                  <a:srgbClr val="F2EBCD"/>
                </a:solidFill>
                <a:latin typeface="Rockwell"/>
                <a:cs typeface="Rockwell"/>
              </a:defRPr>
            </a:lvl1pPr>
            <a:lvl2pPr marL="2085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0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55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40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25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10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595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680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671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3669362"/>
            <a:ext cx="43891200" cy="3598797"/>
          </a:xfrm>
          <a:prstGeom prst="rect">
            <a:avLst/>
          </a:prstGeom>
          <a:solidFill>
            <a:srgbClr val="0F1B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877" tIns="43439" rIns="86877" bIns="43439" rtlCol="0" anchor="ctr"/>
          <a:lstStyle/>
          <a:p>
            <a:pPr algn="ctr"/>
            <a:endParaRPr lang="en-US" sz="8630"/>
          </a:p>
        </p:txBody>
      </p:sp>
      <p:sp>
        <p:nvSpPr>
          <p:cNvPr id="6" name="Rectangle 5"/>
          <p:cNvSpPr/>
          <p:nvPr userDrawn="1"/>
        </p:nvSpPr>
        <p:spPr>
          <a:xfrm>
            <a:off x="-79373" y="32106908"/>
            <a:ext cx="44259203" cy="811493"/>
          </a:xfrm>
          <a:prstGeom prst="rect">
            <a:avLst/>
          </a:prstGeom>
          <a:solidFill>
            <a:srgbClr val="0F1B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877" tIns="43439" rIns="86877" bIns="43439" rtlCol="0" anchor="ctr"/>
          <a:lstStyle/>
          <a:p>
            <a:pPr algn="ctr"/>
            <a:endParaRPr lang="en-US" sz="863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71329"/>
            <a:ext cx="12131040" cy="22806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491" y="545344"/>
            <a:ext cx="2893897" cy="29715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2084448" rtl="0" eaLnBrk="1" fontAlgn="base" hangingPunct="1">
        <a:spcBef>
          <a:spcPct val="0"/>
        </a:spcBef>
        <a:spcAft>
          <a:spcPct val="0"/>
        </a:spcAft>
        <a:defRPr sz="200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2084448" rtl="0" eaLnBrk="1" fontAlgn="base" hangingPunct="1">
        <a:spcBef>
          <a:spcPct val="0"/>
        </a:spcBef>
        <a:spcAft>
          <a:spcPct val="0"/>
        </a:spcAft>
        <a:defRPr sz="20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2084448" rtl="0" eaLnBrk="1" fontAlgn="base" hangingPunct="1">
        <a:spcBef>
          <a:spcPct val="0"/>
        </a:spcBef>
        <a:spcAft>
          <a:spcPct val="0"/>
        </a:spcAft>
        <a:defRPr sz="20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2084448" rtl="0" eaLnBrk="1" fontAlgn="base" hangingPunct="1">
        <a:spcBef>
          <a:spcPct val="0"/>
        </a:spcBef>
        <a:spcAft>
          <a:spcPct val="0"/>
        </a:spcAft>
        <a:defRPr sz="20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2084448" rtl="0" eaLnBrk="1" fontAlgn="base" hangingPunct="1">
        <a:spcBef>
          <a:spcPct val="0"/>
        </a:spcBef>
        <a:spcAft>
          <a:spcPct val="0"/>
        </a:spcAft>
        <a:defRPr sz="20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34386" algn="ctr" defTabSz="2084448" rtl="0" eaLnBrk="1" fontAlgn="base" hangingPunct="1">
        <a:spcBef>
          <a:spcPct val="0"/>
        </a:spcBef>
        <a:spcAft>
          <a:spcPct val="0"/>
        </a:spcAft>
        <a:defRPr sz="20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868771" algn="ctr" defTabSz="2084448" rtl="0" eaLnBrk="1" fontAlgn="base" hangingPunct="1">
        <a:spcBef>
          <a:spcPct val="0"/>
        </a:spcBef>
        <a:spcAft>
          <a:spcPct val="0"/>
        </a:spcAft>
        <a:defRPr sz="20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03157" algn="ctr" defTabSz="2084448" rtl="0" eaLnBrk="1" fontAlgn="base" hangingPunct="1">
        <a:spcBef>
          <a:spcPct val="0"/>
        </a:spcBef>
        <a:spcAft>
          <a:spcPct val="0"/>
        </a:spcAft>
        <a:defRPr sz="20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737543" algn="ctr" defTabSz="2084448" rtl="0" eaLnBrk="1" fontAlgn="base" hangingPunct="1">
        <a:spcBef>
          <a:spcPct val="0"/>
        </a:spcBef>
        <a:spcAft>
          <a:spcPct val="0"/>
        </a:spcAft>
        <a:defRPr sz="20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562582" indent="-1562582" algn="l" defTabSz="208444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387605" indent="-1303157" algn="l" defTabSz="208444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5212629" indent="-1042225" algn="l" defTabSz="208444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09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7297077" indent="-1042225" algn="l" defTabSz="208444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91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9381525" indent="-1042225" algn="l" defTabSz="208444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91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1467783" indent="-1042526" algn="l" defTabSz="2085051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52834" indent="-1042526" algn="l" defTabSz="2085051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37886" indent="-1042526" algn="l" defTabSz="2085051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22937" indent="-1042526" algn="l" defTabSz="2085051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8505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5051" algn="l" defTabSz="208505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0103" algn="l" defTabSz="208505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55154" algn="l" defTabSz="208505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40206" algn="l" defTabSz="208505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25257" algn="l" defTabSz="208505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10309" algn="l" defTabSz="208505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595360" algn="l" defTabSz="208505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680412" algn="l" defTabSz="208505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chart" Target="../charts/chart2.xml"/><Relationship Id="rId18" Type="http://schemas.openxmlformats.org/officeDocument/2006/relationships/image" Target="../media/image10.PNG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3.png"/><Relationship Id="rId7" Type="http://schemas.openxmlformats.org/officeDocument/2006/relationships/diagramData" Target="../diagrams/data1.xml"/><Relationship Id="rId12" Type="http://schemas.openxmlformats.org/officeDocument/2006/relationships/chart" Target="../charts/chart1.xml"/><Relationship Id="rId17" Type="http://schemas.openxmlformats.org/officeDocument/2006/relationships/image" Target="../media/image9.PNG"/><Relationship Id="rId25" Type="http://schemas.openxmlformats.org/officeDocument/2006/relationships/image" Target="../media/image17.png"/><Relationship Id="rId2" Type="http://schemas.openxmlformats.org/officeDocument/2006/relationships/audio" Target="../media/media1.m4a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11" Type="http://schemas.microsoft.com/office/2007/relationships/diagramDrawing" Target="../diagrams/drawing1.xml"/><Relationship Id="rId24" Type="http://schemas.openxmlformats.org/officeDocument/2006/relationships/image" Target="../media/image16.JP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23" Type="http://schemas.openxmlformats.org/officeDocument/2006/relationships/image" Target="../media/image15.PNG"/><Relationship Id="rId10" Type="http://schemas.openxmlformats.org/officeDocument/2006/relationships/diagramColors" Target="../diagrams/colors1.xml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6.PNG"/><Relationship Id="rId2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1"/>
          <p:cNvSpPr>
            <a:spLocks noGrp="1"/>
          </p:cNvSpPr>
          <p:nvPr>
            <p:ph type="ctrTitle"/>
          </p:nvPr>
        </p:nvSpPr>
        <p:spPr bwMode="auto">
          <a:xfrm>
            <a:off x="84325" y="3326371"/>
            <a:ext cx="43506188" cy="139334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7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Development and Testing of High / Ultra-High Early Strength Concrete for Durable Bridge Components and Connections</a:t>
            </a:r>
            <a:endParaRPr lang="en-US" sz="70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50" name="Subtitle 2"/>
          <p:cNvSpPr>
            <a:spLocks noGrp="1"/>
          </p:cNvSpPr>
          <p:nvPr>
            <p:ph type="subTitle" idx="1"/>
          </p:nvPr>
        </p:nvSpPr>
        <p:spPr bwMode="auto">
          <a:xfrm>
            <a:off x="84325" y="5394536"/>
            <a:ext cx="42447995" cy="139334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Bijaya Rai, Ph.D. Student, Kay </a:t>
            </a:r>
            <a:r>
              <a:rPr lang="en-US" sz="4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Wille</a:t>
            </a:r>
            <a:r>
              <a:rPr lang="en-US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Ph.D. Associate Professor</a:t>
            </a:r>
          </a:p>
          <a:p>
            <a:pPr algn="ctr"/>
            <a:r>
              <a:rPr lang="en-US" sz="4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</a:t>
            </a:r>
            <a:r>
              <a:rPr lang="en-US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Civil And Environmental Engineering, University of Connecticut, Storrs, 06269</a:t>
            </a:r>
          </a:p>
        </p:txBody>
      </p:sp>
      <p:sp>
        <p:nvSpPr>
          <p:cNvPr id="2054" name="TextBox 11"/>
          <p:cNvSpPr txBox="1">
            <a:spLocks noChangeArrowheads="1"/>
          </p:cNvSpPr>
          <p:nvPr/>
        </p:nvSpPr>
        <p:spPr bwMode="auto">
          <a:xfrm>
            <a:off x="531708" y="7264083"/>
            <a:ext cx="12296289" cy="3162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877" tIns="43439" rIns="86877" bIns="43439">
            <a:spAutoFit/>
          </a:bodyPr>
          <a:lstStyle>
            <a:lvl1pPr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6000" b="1" dirty="0" smtClean="0">
                <a:solidFill>
                  <a:srgbClr val="0F1B3B"/>
                </a:solidFill>
                <a:latin typeface="Arial"/>
                <a:cs typeface="Arial"/>
              </a:rPr>
              <a:t>Motivation</a:t>
            </a:r>
            <a:endParaRPr lang="en-US" sz="6000" b="1" dirty="0">
              <a:solidFill>
                <a:srgbClr val="0F1B3B"/>
              </a:solidFill>
              <a:latin typeface="Arial"/>
              <a:cs typeface="Arial"/>
            </a:endParaRPr>
          </a:p>
          <a:p>
            <a:pPr defTabSz="914400" eaLnBrk="0" hangingPunct="0"/>
            <a:endParaRPr lang="en-US" sz="40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hangingPunct="0"/>
            <a:endParaRPr lang="en-US" sz="40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hangingPunct="0"/>
            <a:endParaRPr lang="en-US" sz="40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hangingPunct="0"/>
            <a:endParaRPr lang="en-US" sz="40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hangingPunct="0"/>
            <a:endParaRPr lang="en-US" sz="40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hangingPunct="0"/>
            <a:endParaRPr lang="en-US" sz="40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hangingPunct="0"/>
            <a:endParaRPr lang="en-US" sz="40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hangingPunct="0"/>
            <a:endParaRPr lang="en-US" sz="40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hangingPunct="0"/>
            <a:r>
              <a:rPr lang="en-US" sz="40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Accelerated </a:t>
            </a:r>
            <a:r>
              <a:rPr lang="en-US" sz="40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Bridge Construction  (ABC) is a very popular construction method due to its time efficiency, structural reliability, cost and overall impact on the surrounding transportation system. Bridge joint elements are one of the </a:t>
            </a:r>
            <a:endParaRPr lang="en-US" sz="40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hangingPunct="0"/>
            <a:r>
              <a:rPr lang="en-US" sz="40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</a:t>
            </a:r>
            <a:r>
              <a:rPr lang="en-US" sz="40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 elements in the ABC technology.</a:t>
            </a:r>
          </a:p>
          <a:p>
            <a:pPr defTabSz="914400" eaLnBrk="0" hangingPunct="0"/>
            <a:endParaRPr lang="en-US" sz="40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hangingPunct="0"/>
            <a:endParaRPr lang="en-US" sz="40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hangingPunct="0"/>
            <a:endParaRPr lang="en-US" sz="40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hangingPunct="0"/>
            <a:endParaRPr lang="en-US" sz="40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hangingPunct="0"/>
            <a:endParaRPr lang="en-US" sz="40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hangingPunct="0"/>
            <a:endParaRPr lang="en-US" sz="40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ts val="1800"/>
              </a:spcBef>
            </a:pPr>
            <a:r>
              <a:rPr lang="en-US" sz="6000" b="1" dirty="0" smtClean="0">
                <a:solidFill>
                  <a:srgbClr val="0F1B3B"/>
                </a:solidFill>
                <a:latin typeface="Arial"/>
                <a:cs typeface="Arial"/>
              </a:rPr>
              <a:t>Methods</a:t>
            </a:r>
            <a:endParaRPr lang="en-US" sz="40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en-US" sz="40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en-US" sz="40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en-US" sz="40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en-US" sz="40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en-US" sz="40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ts val="1800"/>
              </a:spcBef>
            </a:pPr>
            <a:endParaRPr lang="en-US" sz="4800" b="1" dirty="0" smtClean="0">
              <a:solidFill>
                <a:srgbClr val="0F1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1800"/>
              </a:spcBef>
            </a:pPr>
            <a:r>
              <a:rPr lang="en-US" sz="4800" b="1" dirty="0" smtClean="0">
                <a:solidFill>
                  <a:srgbClr val="0F1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Ultra-High Performance Concrete (UHPC)</a:t>
            </a:r>
            <a:endParaRPr lang="en-US" sz="4800" b="1" dirty="0">
              <a:solidFill>
                <a:srgbClr val="0F1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uses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relatively high binder 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ratio, a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water to cementitious ratio (or water to binder ratio) less than 0.2, </a:t>
            </a:r>
          </a:p>
          <a:p>
            <a:pPr marL="40005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compressive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strength in excess of 150 MPa (22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ksi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40005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very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 packing 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density leads to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higher durability compared to conventional concrete </a:t>
            </a:r>
          </a:p>
          <a:p>
            <a:pPr marL="40005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incorporates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discontinuous fibers, leading to significantly 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higher  ductility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durability of the cracked matrix</a:t>
            </a:r>
          </a:p>
          <a:p>
            <a:pPr>
              <a:spcBef>
                <a:spcPts val="1100"/>
              </a:spcBef>
              <a:buClrTx/>
              <a:defRPr/>
            </a:pPr>
            <a:endParaRPr lang="en-US" sz="40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>
              <a:spcBef>
                <a:spcPts val="1100"/>
              </a:spcBef>
              <a:buClrTx/>
              <a:defRPr/>
            </a:pPr>
            <a:endParaRPr lang="en-US" sz="40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971550" indent="-8572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Font typeface="Wingdings" panose="05000000000000000000" pitchFamily="2" charset="2"/>
              <a:buChar char="Ø"/>
            </a:pPr>
            <a:endParaRPr lang="en-US" sz="6400" dirty="0">
              <a:solidFill>
                <a:srgbClr val="0F1B3B"/>
              </a:solidFill>
              <a:latin typeface="Rockwell" charset="0"/>
              <a:cs typeface="Rockwell" charset="0"/>
            </a:endParaRPr>
          </a:p>
          <a:p>
            <a:pPr marL="1143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</a:pPr>
            <a:endParaRPr lang="en-US" sz="4000" dirty="0" smtClean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1143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</a:pPr>
            <a:endParaRPr lang="en-US" sz="4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1143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</a:pPr>
            <a:endParaRPr lang="en-US" sz="4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/>
            <a:endParaRPr lang="en-US" sz="3800" dirty="0">
              <a:solidFill>
                <a:srgbClr val="0F1B3B"/>
              </a:solidFill>
              <a:latin typeface="Rockwell" charset="0"/>
              <a:cs typeface="Rockwell" charset="0"/>
            </a:endParaRPr>
          </a:p>
        </p:txBody>
      </p:sp>
      <p:sp>
        <p:nvSpPr>
          <p:cNvPr id="2059" name="Rectangle 16"/>
          <p:cNvSpPr>
            <a:spLocks noChangeArrowheads="1"/>
          </p:cNvSpPr>
          <p:nvPr/>
        </p:nvSpPr>
        <p:spPr bwMode="auto">
          <a:xfrm>
            <a:off x="13662021" y="7264083"/>
            <a:ext cx="29317681" cy="961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877" tIns="43439" rIns="86877" bIns="43439">
            <a:spAutoFit/>
          </a:bodyPr>
          <a:lstStyle/>
          <a:p>
            <a:pPr marL="1143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</a:pP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2400"/>
              </a:spcBef>
              <a:defRPr/>
            </a:pPr>
            <a:endParaRPr lang="en-US" sz="6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  <a:defRPr/>
            </a:pPr>
            <a:endParaRPr lang="en-US" sz="6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  <a:defRPr/>
            </a:pPr>
            <a:endParaRPr lang="en-US" sz="6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  <a:defRPr/>
            </a:pPr>
            <a:endParaRPr lang="en-US" sz="6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  <a:defRPr/>
            </a:pPr>
            <a:endParaRPr lang="en-US" sz="6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  <a:defRPr/>
            </a:pPr>
            <a:endParaRPr lang="en-US" sz="6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  <a:defRPr/>
            </a:pPr>
            <a:r>
              <a:rPr lang="en-US" sz="6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6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0" name="TextBox 17"/>
          <p:cNvSpPr txBox="1">
            <a:spLocks noChangeArrowheads="1"/>
          </p:cNvSpPr>
          <p:nvPr/>
        </p:nvSpPr>
        <p:spPr bwMode="auto">
          <a:xfrm>
            <a:off x="35639426" y="7444349"/>
            <a:ext cx="7965643" cy="2401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877" tIns="43439" rIns="86877" bIns="43439">
            <a:spAutoFit/>
          </a:bodyPr>
          <a:lstStyle>
            <a:lvl1pPr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1143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  <a:p>
            <a:pPr marL="685800" indent="-5715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Compressive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strength 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more than 150MPa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after 28 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days</a:t>
            </a:r>
          </a:p>
          <a:p>
            <a:pPr marL="685800" indent="-5715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Direct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tensile strength (&gt; 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1.2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ksi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and strain at least more than 0.4% for all of the mixes</a:t>
            </a:r>
          </a:p>
          <a:p>
            <a:pPr marL="685800" indent="-5715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Electrical surface resistivity test (&gt; 30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kohm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–cm after 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4d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685800" indent="-5715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Able to reduce cost by ¼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times of current proprietary UHPC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</a:p>
          <a:p>
            <a:pPr marL="971550" indent="-8572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Extensive investigation of  durability properties such as freeze thaw durability, shrinkage and surface resistivity in newly developed New England UHPC</a:t>
            </a:r>
          </a:p>
          <a:p>
            <a:pPr marL="971550" indent="-8572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 to s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tudy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fiber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Acknowledgement </a:t>
            </a:r>
          </a:p>
          <a:p>
            <a:endParaRPr lang="en-US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b="11728"/>
          <a:stretch/>
        </p:blipFill>
        <p:spPr>
          <a:xfrm>
            <a:off x="531708" y="21281704"/>
            <a:ext cx="11553503" cy="36065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255284" y="20900497"/>
            <a:ext cx="9179553" cy="33207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5301" y="24567687"/>
            <a:ext cx="5151952" cy="1831498"/>
          </a:xfrm>
          <a:prstGeom prst="rect">
            <a:avLst/>
          </a:prstGeom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7717" y="22308079"/>
            <a:ext cx="6407120" cy="207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429267276"/>
              </p:ext>
            </p:extLst>
          </p:nvPr>
        </p:nvGraphicFramePr>
        <p:xfrm>
          <a:off x="531708" y="7264083"/>
          <a:ext cx="12296289" cy="6115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3751854"/>
              </p:ext>
            </p:extLst>
          </p:nvPr>
        </p:nvGraphicFramePr>
        <p:xfrm>
          <a:off x="13375580" y="16445229"/>
          <a:ext cx="10353866" cy="7314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2" name="Chart 41"/>
          <p:cNvGraphicFramePr/>
          <p:nvPr>
            <p:extLst>
              <p:ext uri="{D42A27DB-BD31-4B8C-83A1-F6EECF244321}">
                <p14:modId xmlns:p14="http://schemas.microsoft.com/office/powerpoint/2010/main" val="3120874833"/>
              </p:ext>
            </p:extLst>
          </p:nvPr>
        </p:nvGraphicFramePr>
        <p:xfrm>
          <a:off x="13356712" y="24119205"/>
          <a:ext cx="10369372" cy="7681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8" name="Rectangle 7"/>
          <p:cNvSpPr/>
          <p:nvPr/>
        </p:nvSpPr>
        <p:spPr>
          <a:xfrm>
            <a:off x="27653819" y="30784924"/>
            <a:ext cx="4934423" cy="10430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5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Direct tension test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6565321" y="22670895"/>
            <a:ext cx="6689963" cy="90787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4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Electrical surface resistivity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9961" y="26928400"/>
            <a:ext cx="2938142" cy="25835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0044" y="30245533"/>
            <a:ext cx="2406980" cy="1244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2969" y="27372839"/>
            <a:ext cx="2668889" cy="1428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776" y="29515064"/>
            <a:ext cx="2760686" cy="19204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27" y="16445229"/>
            <a:ext cx="6087325" cy="3581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1965" y="23578768"/>
            <a:ext cx="11497014" cy="74305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0"/>
          <a:srcRect l="18814" t="20903" r="7357" b="16217"/>
          <a:stretch/>
        </p:blipFill>
        <p:spPr>
          <a:xfrm>
            <a:off x="27110440" y="26524239"/>
            <a:ext cx="2695699" cy="36422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177752" y="27601419"/>
            <a:ext cx="3901778" cy="112785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4615779" y="23205286"/>
            <a:ext cx="7851238" cy="9358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2: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Cement replacement by slag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4486227" y="31088497"/>
            <a:ext cx="7851238" cy="9358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3: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Cement replacement by silica fume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997" y="7652427"/>
            <a:ext cx="22352340" cy="40365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997" y="11507700"/>
            <a:ext cx="22352339" cy="36152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158" y="16652176"/>
            <a:ext cx="11135402" cy="58546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992973" y="16652176"/>
            <a:ext cx="4663489" cy="25831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937276" y="17660938"/>
            <a:ext cx="5147935" cy="181360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F1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1</a:t>
            </a:r>
            <a:r>
              <a:rPr lang="en-US" sz="3200" dirty="0" smtClean="0">
                <a:solidFill>
                  <a:srgbClr val="0F1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F1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Batu</a:t>
            </a:r>
            <a:r>
              <a:rPr lang="en-US" sz="3200" dirty="0" smtClean="0">
                <a:solidFill>
                  <a:srgbClr val="0F1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Bridge in </a:t>
            </a:r>
            <a:r>
              <a:rPr lang="en-US" sz="3200" dirty="0" err="1" smtClean="0">
                <a:solidFill>
                  <a:srgbClr val="0F1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Gerik</a:t>
            </a:r>
            <a:r>
              <a:rPr lang="en-US" sz="3200" dirty="0" smtClean="0">
                <a:solidFill>
                  <a:srgbClr val="0F1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Perak, Malaysia</a:t>
            </a:r>
            <a:endParaRPr lang="en-US" sz="3200" dirty="0">
              <a:solidFill>
                <a:srgbClr val="0F1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954"/>
    </mc:Choice>
    <mc:Fallback>
      <p:transition spd="slow" advTm="434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osterTemplateLandscape_IndustrialTest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82531A09F5AC4F8065D5397F5FF8F8" ma:contentTypeVersion="13" ma:contentTypeDescription="Create a new document." ma:contentTypeScope="" ma:versionID="a44b719156b9488509ac54e3db2ef097">
  <xsd:schema xmlns:xsd="http://www.w3.org/2001/XMLSchema" xmlns:xs="http://www.w3.org/2001/XMLSchema" xmlns:p="http://schemas.microsoft.com/office/2006/metadata/properties" xmlns:ns2="2d158fa6-04c4-4b0b-9211-ddc5f24494d5" xmlns:ns3="0f169feb-6904-43e8-99c0-9fedfdfa937f" targetNamespace="http://schemas.microsoft.com/office/2006/metadata/properties" ma:root="true" ma:fieldsID="0ac257700bf034aa504499de4fc88220" ns2:_="" ns3:_="">
    <xsd:import namespace="2d158fa6-04c4-4b0b-9211-ddc5f24494d5"/>
    <xsd:import namespace="0f169feb-6904-43e8-99c0-9fedfdfa937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158fa6-04c4-4b0b-9211-ddc5f24494d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69feb-6904-43e8-99c0-9fedfdfa93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E0A494D-B3A3-40CB-BCF5-D06D87B28869}"/>
</file>

<file path=customXml/itemProps2.xml><?xml version="1.0" encoding="utf-8"?>
<ds:datastoreItem xmlns:ds="http://schemas.openxmlformats.org/officeDocument/2006/customXml" ds:itemID="{30A7FAFB-241D-42F3-B2B6-C37E20F2699E}"/>
</file>

<file path=customXml/itemProps3.xml><?xml version="1.0" encoding="utf-8"?>
<ds:datastoreItem xmlns:ds="http://schemas.openxmlformats.org/officeDocument/2006/customXml" ds:itemID="{CA6128C1-FCA9-42C7-AC18-7077EA4BF59C}"/>
</file>

<file path=docProps/app.xml><?xml version="1.0" encoding="utf-8"?>
<Properties xmlns="http://schemas.openxmlformats.org/officeDocument/2006/extended-properties" xmlns:vt="http://schemas.openxmlformats.org/officeDocument/2006/docPropsVTypes">
  <Template>PosterTemplateLandscape_IndustrialTesting.pot</Template>
  <TotalTime>7396</TotalTime>
  <Words>329</Words>
  <Application>Microsoft Office PowerPoint</Application>
  <PresentationFormat>Custom</PresentationFormat>
  <Paragraphs>77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ＭＳ Ｐゴシック</vt:lpstr>
      <vt:lpstr>Arial</vt:lpstr>
      <vt:lpstr>Calibri</vt:lpstr>
      <vt:lpstr>Rockwell</vt:lpstr>
      <vt:lpstr>Times New Roman</vt:lpstr>
      <vt:lpstr>Wingdings</vt:lpstr>
      <vt:lpstr>PosterTemplateLandscape_IndustrialTesting</vt:lpstr>
      <vt:lpstr>Development and Testing of High / Ultra-High Early Strength Concrete for Durable Bridge Components and Connections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Kip Palmer</dc:creator>
  <cp:lastModifiedBy>Bijaya Rai</cp:lastModifiedBy>
  <cp:revision>77</cp:revision>
  <dcterms:created xsi:type="dcterms:W3CDTF">2013-01-04T18:36:07Z</dcterms:created>
  <dcterms:modified xsi:type="dcterms:W3CDTF">2021-10-28T22:41:17Z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0x0101004B82531A09F5AC4F8065D5397F5FF8F8</vt:lpwstr>
  </property>
</Properties>
</file>